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56" r:id="rId2"/>
    <p:sldId id="263" r:id="rId3"/>
    <p:sldId id="273" r:id="rId4"/>
    <p:sldId id="281" r:id="rId5"/>
    <p:sldId id="258" r:id="rId6"/>
    <p:sldId id="262" r:id="rId7"/>
    <p:sldId id="264" r:id="rId8"/>
    <p:sldId id="278" r:id="rId9"/>
    <p:sldId id="284" r:id="rId10"/>
    <p:sldId id="279" r:id="rId11"/>
    <p:sldId id="280" r:id="rId12"/>
    <p:sldId id="283"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00" autoAdjust="0"/>
  </p:normalViewPr>
  <p:slideViewPr>
    <p:cSldViewPr>
      <p:cViewPr varScale="1">
        <p:scale>
          <a:sx n="74" d="100"/>
          <a:sy n="74" d="100"/>
        </p:scale>
        <p:origin x="582" y="7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11/29/2018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11/29/2018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169998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11/29/2018</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11/29/2018</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11/29/2018</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11/29/2018</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11/29/2018</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11/29/2018</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11/29/2018</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11/29/2018</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11/29/2018</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11/29/2018</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11/29/2018</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duotone>
              <a:schemeClr val="bg2">
                <a:shade val="50000"/>
              </a:schemeClr>
              <a:schemeClr val="bg2">
                <a:tint val="80000"/>
              </a:scheme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4">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11/29/2018</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018210" y="4191001"/>
            <a:ext cx="45719" cy="443250"/>
          </a:xfrm>
        </p:spPr>
        <p:txBody>
          <a:bodyPr>
            <a:noAutofit/>
          </a:bodyPr>
          <a:lstStyle/>
          <a:p>
            <a:endParaRPr lang="en-US" dirty="0"/>
          </a:p>
        </p:txBody>
      </p:sp>
      <p:sp>
        <p:nvSpPr>
          <p:cNvPr id="3" name="Subtitle 2"/>
          <p:cNvSpPr>
            <a:spLocks noGrp="1"/>
          </p:cNvSpPr>
          <p:nvPr>
            <p:ph type="subTitle" idx="1"/>
          </p:nvPr>
        </p:nvSpPr>
        <p:spPr>
          <a:xfrm>
            <a:off x="2284411" y="5029200"/>
            <a:ext cx="7467601" cy="1447800"/>
          </a:xfrm>
        </p:spPr>
        <p:txBody>
          <a:bodyPr>
            <a:normAutofit/>
          </a:bodyPr>
          <a:lstStyle/>
          <a:p>
            <a:pPr algn="ctr"/>
            <a:r>
              <a:rPr lang="en-US" sz="4800" b="1" dirty="0"/>
              <a:t>EST. 1995</a:t>
            </a:r>
          </a:p>
          <a:p>
            <a:pPr algn="ctr"/>
            <a:endParaRPr lang="en-US" sz="36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794" y="609600"/>
            <a:ext cx="6745237" cy="4038601"/>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1" y="189723"/>
            <a:ext cx="8458201" cy="877077"/>
          </a:xfrm>
        </p:spPr>
        <p:txBody>
          <a:bodyPr>
            <a:normAutofit fontScale="90000"/>
          </a:bodyPr>
          <a:lstStyle/>
          <a:p>
            <a:pPr algn="ctr"/>
            <a:r>
              <a:rPr lang="en-US" sz="4400" b="1" dirty="0" smtClean="0"/>
              <a:t>ESTIMATED COST PER LOCATION</a:t>
            </a:r>
            <a:endParaRPr lang="en-US" sz="4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5699897"/>
              </p:ext>
            </p:extLst>
          </p:nvPr>
        </p:nvGraphicFramePr>
        <p:xfrm>
          <a:off x="2208211" y="2133600"/>
          <a:ext cx="7467601" cy="3733800"/>
        </p:xfrm>
        <a:graphic>
          <a:graphicData uri="http://schemas.openxmlformats.org/drawingml/2006/table">
            <a:tbl>
              <a:tblPr firstRow="1" firstCol="1" bandRow="1">
                <a:tableStyleId>{3B4B98B0-60AC-42C2-AFA5-B58CD77FA1E5}</a:tableStyleId>
              </a:tblPr>
              <a:tblGrid>
                <a:gridCol w="3760697"/>
                <a:gridCol w="3706904"/>
              </a:tblGrid>
              <a:tr h="311150">
                <a:tc>
                  <a:txBody>
                    <a:bodyPr/>
                    <a:lstStyle/>
                    <a:p>
                      <a:pPr marL="0" marR="0" algn="ctr">
                        <a:lnSpc>
                          <a:spcPct val="115000"/>
                        </a:lnSpc>
                        <a:spcBef>
                          <a:spcPts val="0"/>
                        </a:spcBef>
                        <a:spcAft>
                          <a:spcPts val="0"/>
                        </a:spcAft>
                      </a:pPr>
                      <a:r>
                        <a:rPr lang="en-US" sz="1100" b="1" u="sng" dirty="0" smtClean="0">
                          <a:effectLst/>
                        </a:rPr>
                        <a:t>Cost per location</a:t>
                      </a:r>
                      <a:r>
                        <a:rPr lang="en-US"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100" b="1" dirty="0">
                          <a:effectLst/>
                        </a:rPr>
                        <a:t>Moosehead BBQ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150">
                <a:tc>
                  <a:txBody>
                    <a:bodyPr/>
                    <a:lstStyle/>
                    <a:p>
                      <a:pPr marL="0" marR="0" algn="ctr">
                        <a:lnSpc>
                          <a:spcPct val="115000"/>
                        </a:lnSpc>
                        <a:spcBef>
                          <a:spcPts val="0"/>
                        </a:spcBef>
                        <a:spcAft>
                          <a:spcPts val="0"/>
                        </a:spcAft>
                      </a:pPr>
                      <a:r>
                        <a:rPr lang="en-US" sz="1400" b="1" dirty="0">
                          <a:effectLst/>
                        </a:rPr>
                        <a:t>Franchise Fee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$35,000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150">
                <a:tc>
                  <a:txBody>
                    <a:bodyPr/>
                    <a:lstStyle/>
                    <a:p>
                      <a:pPr marL="0" marR="0" algn="ctr">
                        <a:lnSpc>
                          <a:spcPct val="115000"/>
                        </a:lnSpc>
                        <a:spcBef>
                          <a:spcPts val="0"/>
                        </a:spcBef>
                        <a:spcAft>
                          <a:spcPts val="0"/>
                        </a:spcAft>
                      </a:pPr>
                      <a:r>
                        <a:rPr lang="en-US" sz="1400" b="1">
                          <a:effectLst/>
                        </a:rPr>
                        <a:t>Lease Deposit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$10,000 - 2 months’ rent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150">
                <a:tc>
                  <a:txBody>
                    <a:bodyPr/>
                    <a:lstStyle/>
                    <a:p>
                      <a:pPr marL="0" marR="0" algn="ctr">
                        <a:lnSpc>
                          <a:spcPct val="115000"/>
                        </a:lnSpc>
                        <a:spcBef>
                          <a:spcPts val="0"/>
                        </a:spcBef>
                        <a:spcAft>
                          <a:spcPts val="0"/>
                        </a:spcAft>
                      </a:pPr>
                      <a:r>
                        <a:rPr lang="en-US" sz="1400" b="1">
                          <a:effectLst/>
                        </a:rPr>
                        <a:t>Leasehold Improvements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$25,000 - $75,000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150">
                <a:tc>
                  <a:txBody>
                    <a:bodyPr/>
                    <a:lstStyle/>
                    <a:p>
                      <a:pPr marL="0" marR="0" algn="ctr">
                        <a:lnSpc>
                          <a:spcPct val="115000"/>
                        </a:lnSpc>
                        <a:spcBef>
                          <a:spcPts val="0"/>
                        </a:spcBef>
                        <a:spcAft>
                          <a:spcPts val="0"/>
                        </a:spcAft>
                      </a:pPr>
                      <a:r>
                        <a:rPr lang="en-US" sz="1400" b="1">
                          <a:effectLst/>
                        </a:rPr>
                        <a:t>Equipment/Furniture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$50,000 - $99,000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150">
                <a:tc>
                  <a:txBody>
                    <a:bodyPr/>
                    <a:lstStyle/>
                    <a:p>
                      <a:pPr marL="0" marR="0" algn="ctr">
                        <a:lnSpc>
                          <a:spcPct val="115000"/>
                        </a:lnSpc>
                        <a:spcBef>
                          <a:spcPts val="0"/>
                        </a:spcBef>
                        <a:spcAft>
                          <a:spcPts val="0"/>
                        </a:spcAft>
                      </a:pPr>
                      <a:r>
                        <a:rPr lang="en-US" sz="1400" b="1">
                          <a:effectLst/>
                        </a:rPr>
                        <a:t>Signage</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$8,000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150">
                <a:tc>
                  <a:txBody>
                    <a:bodyPr/>
                    <a:lstStyle/>
                    <a:p>
                      <a:pPr marL="0" marR="0" algn="ctr">
                        <a:lnSpc>
                          <a:spcPct val="115000"/>
                        </a:lnSpc>
                        <a:spcBef>
                          <a:spcPts val="0"/>
                        </a:spcBef>
                        <a:spcAft>
                          <a:spcPts val="0"/>
                        </a:spcAft>
                      </a:pPr>
                      <a:r>
                        <a:rPr lang="en-US" sz="1400" b="1">
                          <a:effectLst/>
                        </a:rPr>
                        <a:t>Utilities, Ins., Licenses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$7,000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150">
                <a:tc>
                  <a:txBody>
                    <a:bodyPr/>
                    <a:lstStyle/>
                    <a:p>
                      <a:pPr marL="0" marR="0" algn="ctr">
                        <a:lnSpc>
                          <a:spcPct val="115000"/>
                        </a:lnSpc>
                        <a:spcBef>
                          <a:spcPts val="0"/>
                        </a:spcBef>
                        <a:spcAft>
                          <a:spcPts val="0"/>
                        </a:spcAft>
                      </a:pPr>
                      <a:r>
                        <a:rPr lang="en-US" sz="1400" b="1">
                          <a:effectLst/>
                        </a:rPr>
                        <a:t>Opening Inventory</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$20,000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150">
                <a:tc>
                  <a:txBody>
                    <a:bodyPr/>
                    <a:lstStyle/>
                    <a:p>
                      <a:pPr marL="0" marR="0" algn="ctr">
                        <a:lnSpc>
                          <a:spcPct val="115000"/>
                        </a:lnSpc>
                        <a:spcBef>
                          <a:spcPts val="0"/>
                        </a:spcBef>
                        <a:spcAft>
                          <a:spcPts val="0"/>
                        </a:spcAft>
                      </a:pPr>
                      <a:r>
                        <a:rPr lang="en-US" sz="1400" b="1">
                          <a:effectLst/>
                        </a:rPr>
                        <a:t>Grand Opening Promos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$8,000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150">
                <a:tc>
                  <a:txBody>
                    <a:bodyPr/>
                    <a:lstStyle/>
                    <a:p>
                      <a:pPr marL="0" marR="0" algn="ctr">
                        <a:lnSpc>
                          <a:spcPct val="115000"/>
                        </a:lnSpc>
                        <a:spcBef>
                          <a:spcPts val="0"/>
                        </a:spcBef>
                        <a:spcAft>
                          <a:spcPts val="0"/>
                        </a:spcAft>
                      </a:pPr>
                      <a:r>
                        <a:rPr lang="en-US" sz="1400" b="1">
                          <a:effectLst/>
                        </a:rPr>
                        <a:t>Total Amount</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$163,000 - $262,000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150">
                <a:tc>
                  <a:txBody>
                    <a:bodyPr/>
                    <a:lstStyle/>
                    <a:p>
                      <a:pPr marL="0" marR="0" algn="ctr">
                        <a:lnSpc>
                          <a:spcPct val="115000"/>
                        </a:lnSpc>
                        <a:spcBef>
                          <a:spcPts val="0"/>
                        </a:spcBef>
                        <a:spcAft>
                          <a:spcPts val="0"/>
                        </a:spcAft>
                      </a:pPr>
                      <a:r>
                        <a:rPr lang="en-US" sz="1400" b="1">
                          <a:effectLst/>
                        </a:rPr>
                        <a:t>Working Capital</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$10,000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1150">
                <a:tc>
                  <a:txBody>
                    <a:bodyPr/>
                    <a:lstStyle/>
                    <a:p>
                      <a:pPr marL="0" marR="0" algn="ctr">
                        <a:lnSpc>
                          <a:spcPct val="115000"/>
                        </a:lnSpc>
                        <a:spcBef>
                          <a:spcPts val="0"/>
                        </a:spcBef>
                        <a:spcAft>
                          <a:spcPts val="0"/>
                        </a:spcAft>
                      </a:pPr>
                      <a:r>
                        <a:rPr lang="en-US" sz="1400" b="1">
                          <a:effectLst/>
                        </a:rPr>
                        <a:t>Est. Total</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$173,000 -$272,000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94868"/>
            <a:ext cx="2133266" cy="1256991"/>
          </a:xfrm>
          <a:prstGeom prst="rect">
            <a:avLst/>
          </a:prstGeom>
        </p:spPr>
      </p:pic>
    </p:spTree>
    <p:extLst>
      <p:ext uri="{BB962C8B-B14F-4D97-AF65-F5344CB8AC3E}">
        <p14:creationId xmlns:p14="http://schemas.microsoft.com/office/powerpoint/2010/main" val="266149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89723"/>
            <a:ext cx="9144000" cy="877077"/>
          </a:xfrm>
        </p:spPr>
        <p:txBody>
          <a:bodyPr>
            <a:normAutofit/>
          </a:bodyPr>
          <a:lstStyle/>
          <a:p>
            <a:pPr algn="ctr"/>
            <a:r>
              <a:rPr lang="en-US" sz="4000" b="1" dirty="0" smtClean="0"/>
              <a:t>FORECAST &amp; BUSINESS MODEL</a:t>
            </a:r>
            <a:endParaRPr lang="en-US" sz="4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94868"/>
            <a:ext cx="2133266" cy="1256991"/>
          </a:xfrm>
          <a:prstGeom prst="rect">
            <a:avLst/>
          </a:prstGeom>
        </p:spPr>
      </p:pic>
      <p:pic>
        <p:nvPicPr>
          <p:cNvPr id="7" name="Content Placeholder 6"/>
          <p:cNvPicPr>
            <a:picLocks noGrp="1" noChangeAspect="1"/>
          </p:cNvPicPr>
          <p:nvPr>
            <p:ph idx="1"/>
          </p:nvPr>
        </p:nvPicPr>
        <p:blipFill>
          <a:blip r:embed="rId3"/>
          <a:stretch>
            <a:fillRect/>
          </a:stretch>
        </p:blipFill>
        <p:spPr>
          <a:xfrm>
            <a:off x="2474913" y="2057400"/>
            <a:ext cx="7239000" cy="4343400"/>
          </a:xfrm>
          <a:prstGeom prst="rect">
            <a:avLst/>
          </a:prstGeom>
        </p:spPr>
      </p:pic>
    </p:spTree>
    <p:extLst>
      <p:ext uri="{BB962C8B-B14F-4D97-AF65-F5344CB8AC3E}">
        <p14:creationId xmlns:p14="http://schemas.microsoft.com/office/powerpoint/2010/main" val="216086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CONTACT US FOR MORE DETAILS</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94868"/>
            <a:ext cx="2133266" cy="1256991"/>
          </a:xfrm>
          <a:prstGeom prst="rect">
            <a:avLst/>
          </a:prstGeom>
        </p:spPr>
      </p:pic>
      <p:sp>
        <p:nvSpPr>
          <p:cNvPr id="3" name="TextBox 2"/>
          <p:cNvSpPr txBox="1"/>
          <p:nvPr/>
        </p:nvSpPr>
        <p:spPr>
          <a:xfrm>
            <a:off x="2436478" y="2438400"/>
            <a:ext cx="6858334" cy="369332"/>
          </a:xfrm>
          <a:prstGeom prst="rect">
            <a:avLst/>
          </a:prstGeom>
          <a:noFill/>
        </p:spPr>
        <p:txBody>
          <a:bodyPr wrap="square" rtlCol="0">
            <a:spAutoFit/>
          </a:bodyPr>
          <a:lstStyle/>
          <a:p>
            <a:pPr algn="ctr"/>
            <a:r>
              <a:rPr lang="en-US" b="1" dirty="0" smtClean="0"/>
              <a:t>Scott </a:t>
            </a:r>
            <a:r>
              <a:rPr lang="en-US" b="1" dirty="0" err="1" smtClean="0"/>
              <a:t>Hagg</a:t>
            </a:r>
            <a:r>
              <a:rPr lang="en-US" b="1" dirty="0" smtClean="0"/>
              <a:t> – Clevelandbrandconcepts@gmail.com</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478" y="2895599"/>
            <a:ext cx="7315534" cy="34290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624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4800" b="1" dirty="0" smtClean="0"/>
              <a:t>ABOUT US</a:t>
            </a:r>
            <a:endParaRPr lang="en-US" sz="48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0412" y="1981200"/>
            <a:ext cx="6019800" cy="4114800"/>
          </a:xfrm>
          <a:prstGeom prst="rect">
            <a:avLst/>
          </a:prstGeom>
          <a:ln>
            <a:noFill/>
          </a:ln>
          <a:effectLst>
            <a:outerShdw blurRad="292100" dist="139700" dir="2700000" algn="tl" rotWithShape="0">
              <a:srgbClr val="333333">
                <a:alpha val="65000"/>
              </a:srgbClr>
            </a:outerShdw>
          </a:effectLst>
        </p:spPr>
      </p:pic>
      <p:sp>
        <p:nvSpPr>
          <p:cNvPr id="3" name="Text Placeholder 2"/>
          <p:cNvSpPr>
            <a:spLocks noGrp="1"/>
          </p:cNvSpPr>
          <p:nvPr>
            <p:ph type="body" sz="half" idx="2"/>
          </p:nvPr>
        </p:nvSpPr>
        <p:spPr>
          <a:xfrm>
            <a:off x="1446212" y="2087880"/>
            <a:ext cx="2743200" cy="3886200"/>
          </a:xfrm>
        </p:spPr>
        <p:txBody>
          <a:bodyPr>
            <a:noAutofit/>
          </a:bodyPr>
          <a:lstStyle/>
          <a:p>
            <a:r>
              <a:rPr lang="en-US" sz="1400" b="1" dirty="0"/>
              <a:t>Moosehead was built off the blood, sweat, and tears of owner Dave George. Starting in 1995 Moosehead opened its doors for business in Vermilion, Ohio. Striving to be the best owner Dave went to BBQ rib competitions all over the country sampling the different styles of BBQ. Dave took what he learned and tasted back to his shop and developed a recipe that will make you keep coming back for more. Dave took the recipe along with friends and family to rib competitions and won what he already knew was true, BEST DAMN RIBS IN CLEVELAND.</a:t>
            </a:r>
          </a:p>
          <a:p>
            <a:r>
              <a:rPr lang="en-US" sz="1400" b="1" dirty="0" smtClean="0"/>
              <a:t>We look forward to serving you!!</a:t>
            </a:r>
            <a:endParaRPr lang="en-US" sz="14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12" y="94868"/>
            <a:ext cx="2133266" cy="1256991"/>
          </a:xfrm>
          <a:prstGeom prst="rect">
            <a:avLst/>
          </a:prstGeom>
        </p:spPr>
      </p:pic>
    </p:spTree>
    <p:extLst>
      <p:ext uri="{BB962C8B-B14F-4D97-AF65-F5344CB8AC3E}">
        <p14:creationId xmlns:p14="http://schemas.microsoft.com/office/powerpoint/2010/main" val="17283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817812" y="152400"/>
            <a:ext cx="6629401" cy="1144556"/>
          </a:xfrm>
        </p:spPr>
        <p:txBody>
          <a:bodyPr>
            <a:normAutofit/>
          </a:bodyPr>
          <a:lstStyle/>
          <a:p>
            <a:pPr algn="ctr"/>
            <a:r>
              <a:rPr lang="en-US" sz="4800" b="1" dirty="0" smtClean="0"/>
              <a:t>AWARD WINNING BBQ</a:t>
            </a:r>
            <a:endParaRPr lang="en-US" sz="4800" b="1" dirty="0"/>
          </a:p>
        </p:txBody>
      </p:sp>
      <p:sp>
        <p:nvSpPr>
          <p:cNvPr id="14" name="Content Placeholder 13"/>
          <p:cNvSpPr>
            <a:spLocks noGrp="1"/>
          </p:cNvSpPr>
          <p:nvPr>
            <p:ph sz="half" idx="1"/>
          </p:nvPr>
        </p:nvSpPr>
        <p:spPr/>
        <p:txBody>
          <a:bodyPr>
            <a:normAutofit/>
          </a:bodyPr>
          <a:lstStyle/>
          <a:p>
            <a:r>
              <a:rPr lang="en-US" sz="2800" b="1" dirty="0" smtClean="0"/>
              <a:t>All food is prepared fresh in house</a:t>
            </a:r>
          </a:p>
          <a:p>
            <a:r>
              <a:rPr lang="en-US" sz="2800" b="1" dirty="0" smtClean="0"/>
              <a:t>Meats are smoked everyday and seafood is brought in fresh daily</a:t>
            </a:r>
            <a:endParaRPr lang="en-US" sz="2800" b="1" dirty="0"/>
          </a:p>
          <a:p>
            <a:r>
              <a:rPr lang="en-US" sz="2800" b="1" dirty="0" smtClean="0"/>
              <a:t>We have the knowledge and “Award winning” recipes and systems to ensure your success!!</a:t>
            </a:r>
            <a:endParaRPr lang="en-US" sz="2800" b="1" dirty="0"/>
          </a:p>
        </p:txBody>
      </p:sp>
      <p:sp>
        <p:nvSpPr>
          <p:cNvPr id="2" name="Content Placeholder 1"/>
          <p:cNvSpPr>
            <a:spLocks noGrp="1"/>
          </p:cNvSpPr>
          <p:nvPr>
            <p:ph sz="half" idx="2"/>
          </p:nvPr>
        </p:nvSpPr>
        <p:spPr/>
        <p:txBody>
          <a:bodyPr>
            <a:normAutofit/>
          </a:bodyPr>
          <a:lstStyle/>
          <a:p>
            <a:r>
              <a:rPr lang="en-US" sz="2800" b="1" dirty="0" smtClean="0"/>
              <a:t>We have won 44 awards for our ribs and BBQ </a:t>
            </a:r>
          </a:p>
          <a:p>
            <a:pPr marL="0" indent="0">
              <a:buNone/>
            </a:pP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813" y="2819401"/>
            <a:ext cx="4114800" cy="29718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2" y="94868"/>
            <a:ext cx="2133266" cy="1256991"/>
          </a:xfrm>
          <a:prstGeom prst="rect">
            <a:avLst/>
          </a:prstGeom>
        </p:spPr>
      </p:pic>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AWARDS</a:t>
            </a:r>
            <a:endParaRPr lang="en-US" sz="4800" b="1" dirty="0"/>
          </a:p>
        </p:txBody>
      </p:sp>
      <p:sp>
        <p:nvSpPr>
          <p:cNvPr id="3" name="Content Placeholder 2"/>
          <p:cNvSpPr>
            <a:spLocks noGrp="1"/>
          </p:cNvSpPr>
          <p:nvPr>
            <p:ph idx="1"/>
          </p:nvPr>
        </p:nvSpPr>
        <p:spPr>
          <a:xfrm>
            <a:off x="4675568" y="2362200"/>
            <a:ext cx="5791200" cy="3429000"/>
          </a:xfrm>
        </p:spPr>
        <p:txBody>
          <a:bodyPr/>
          <a:lstStyle/>
          <a:p>
            <a:r>
              <a:rPr lang="en-US" b="1" dirty="0" smtClean="0"/>
              <a:t>People’s choice award – Cleveland Rib burn off</a:t>
            </a:r>
          </a:p>
          <a:p>
            <a:r>
              <a:rPr lang="en-US" b="1" dirty="0" smtClean="0"/>
              <a:t>Best Barbeque – Lorain County 4 years running</a:t>
            </a:r>
          </a:p>
          <a:p>
            <a:r>
              <a:rPr lang="en-US" b="1" dirty="0" smtClean="0"/>
              <a:t>Best Ribs – Strongsville Rib cook off</a:t>
            </a:r>
          </a:p>
          <a:p>
            <a:r>
              <a:rPr lang="en-US" b="1" dirty="0" smtClean="0"/>
              <a:t>Best Sauce – Elyria Rib burn off</a:t>
            </a:r>
          </a:p>
          <a:p>
            <a:r>
              <a:rPr lang="en-US" b="1" dirty="0" smtClean="0"/>
              <a:t>Best Ribs – Huron Rib cook off</a:t>
            </a:r>
          </a:p>
          <a:p>
            <a:endParaRPr lang="en-US" dirty="0"/>
          </a:p>
        </p:txBody>
      </p:sp>
      <p:sp>
        <p:nvSpPr>
          <p:cNvPr id="4" name="Text Placeholder 3"/>
          <p:cNvSpPr>
            <a:spLocks noGrp="1"/>
          </p:cNvSpPr>
          <p:nvPr>
            <p:ph type="body" sz="half" idx="2"/>
          </p:nvPr>
        </p:nvSpPr>
        <p:spPr/>
        <p:txBody>
          <a:bodyPr/>
          <a:lstStyle/>
          <a:p>
            <a:r>
              <a:rPr lang="en-US" b="1" dirty="0" smtClean="0"/>
              <a:t>This is only a small sample of our awards and trophies. We don’t have room to list them all but we appreciate every one of them!!!!</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94868"/>
            <a:ext cx="2133266" cy="1256991"/>
          </a:xfrm>
          <a:prstGeom prst="rect">
            <a:avLst/>
          </a:prstGeom>
        </p:spPr>
      </p:pic>
    </p:spTree>
    <p:extLst>
      <p:ext uri="{BB962C8B-B14F-4D97-AF65-F5344CB8AC3E}">
        <p14:creationId xmlns:p14="http://schemas.microsoft.com/office/powerpoint/2010/main" val="10975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457201"/>
            <a:ext cx="9144000" cy="685800"/>
          </a:xfrm>
        </p:spPr>
        <p:txBody>
          <a:bodyPr>
            <a:noAutofit/>
          </a:bodyPr>
          <a:lstStyle/>
          <a:p>
            <a:pPr algn="ctr"/>
            <a:r>
              <a:rPr lang="en-US" sz="4800" b="1" dirty="0" smtClean="0"/>
              <a:t>MENU ITEMS</a:t>
            </a:r>
            <a:endParaRPr lang="en-US" sz="4800" b="1"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2413" y="2438400"/>
            <a:ext cx="4416425" cy="3657709"/>
          </a:xfrm>
          <a:prstGeom prst="rect">
            <a:avLst/>
          </a:prstGeom>
          <a:ln>
            <a:noFill/>
          </a:ln>
          <a:effectLst>
            <a:outerShdw blurRad="292100" dist="139700" dir="2700000" algn="tl" rotWithShape="0">
              <a:srgbClr val="333333">
                <a:alpha val="65000"/>
              </a:srgbClr>
            </a:outerShdw>
          </a:effectLst>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6813" y="2438400"/>
            <a:ext cx="4416425" cy="365770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12" y="94868"/>
            <a:ext cx="2133266" cy="1256991"/>
          </a:xfrm>
          <a:prstGeom prst="rect">
            <a:avLst/>
          </a:prstGeom>
        </p:spPr>
      </p:pic>
      <p:sp>
        <p:nvSpPr>
          <p:cNvPr id="3" name="TextBox 2"/>
          <p:cNvSpPr txBox="1"/>
          <p:nvPr/>
        </p:nvSpPr>
        <p:spPr>
          <a:xfrm>
            <a:off x="1522413" y="1981200"/>
            <a:ext cx="4416425" cy="369332"/>
          </a:xfrm>
          <a:prstGeom prst="rect">
            <a:avLst/>
          </a:prstGeom>
          <a:noFill/>
        </p:spPr>
        <p:txBody>
          <a:bodyPr wrap="square" rtlCol="0">
            <a:spAutoFit/>
          </a:bodyPr>
          <a:lstStyle/>
          <a:p>
            <a:pPr algn="ctr"/>
            <a:r>
              <a:rPr lang="en-US" b="1" dirty="0" smtClean="0"/>
              <a:t>Toasted Cheeseburger</a:t>
            </a:r>
            <a:endParaRPr lang="en-US" b="1" dirty="0"/>
          </a:p>
        </p:txBody>
      </p:sp>
      <p:sp>
        <p:nvSpPr>
          <p:cNvPr id="4" name="TextBox 3"/>
          <p:cNvSpPr txBox="1"/>
          <p:nvPr/>
        </p:nvSpPr>
        <p:spPr>
          <a:xfrm>
            <a:off x="6323012" y="1981200"/>
            <a:ext cx="3886200" cy="369332"/>
          </a:xfrm>
          <a:prstGeom prst="rect">
            <a:avLst/>
          </a:prstGeom>
          <a:noFill/>
        </p:spPr>
        <p:txBody>
          <a:bodyPr wrap="square" rtlCol="0">
            <a:spAutoFit/>
          </a:bodyPr>
          <a:lstStyle/>
          <a:p>
            <a:pPr algn="ctr"/>
            <a:r>
              <a:rPr lang="en-US" b="1" dirty="0" smtClean="0"/>
              <a:t>Pulled Pork Sandwiches</a:t>
            </a:r>
            <a:endParaRPr lang="en-US" b="1" dirty="0"/>
          </a:p>
        </p:txBody>
      </p:sp>
    </p:spTree>
    <p:extLst>
      <p:ext uri="{BB962C8B-B14F-4D97-AF65-F5344CB8AC3E}">
        <p14:creationId xmlns:p14="http://schemas.microsoft.com/office/powerpoint/2010/main" val="15720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189723"/>
            <a:ext cx="9144000" cy="953277"/>
          </a:xfrm>
        </p:spPr>
        <p:txBody>
          <a:bodyPr>
            <a:normAutofit/>
          </a:bodyPr>
          <a:lstStyle/>
          <a:p>
            <a:pPr algn="ctr"/>
            <a:r>
              <a:rPr lang="en-US" sz="4800" b="1" dirty="0" smtClean="0"/>
              <a:t>MENU ITEMS</a:t>
            </a:r>
            <a:endParaRPr lang="en-US" sz="4800" b="1" dirty="0"/>
          </a:p>
        </p:txBody>
      </p:sp>
      <p:sp>
        <p:nvSpPr>
          <p:cNvPr id="4" name="Text Placeholder 3"/>
          <p:cNvSpPr>
            <a:spLocks noGrp="1"/>
          </p:cNvSpPr>
          <p:nvPr>
            <p:ph type="body" idx="1"/>
          </p:nvPr>
        </p:nvSpPr>
        <p:spPr/>
        <p:txBody>
          <a:bodyPr>
            <a:normAutofit/>
          </a:bodyPr>
          <a:lstStyle/>
          <a:p>
            <a:pPr algn="ctr"/>
            <a:r>
              <a:rPr lang="en-US" sz="1800" b="1" dirty="0" smtClean="0"/>
              <a:t>BBQ Grilled Salmon</a:t>
            </a:r>
            <a:endParaRPr lang="en-US" sz="1800" b="1"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22413" y="2667000"/>
            <a:ext cx="4416425" cy="3264886"/>
          </a:xfrm>
          <a:prstGeom prst="rect">
            <a:avLst/>
          </a:prstGeom>
          <a:ln>
            <a:noFill/>
          </a:ln>
          <a:effectLst>
            <a:outerShdw blurRad="292100" dist="139700" dir="2700000" algn="tl" rotWithShape="0">
              <a:srgbClr val="333333">
                <a:alpha val="65000"/>
              </a:srgbClr>
            </a:outerShdw>
          </a:effectLst>
        </p:spPr>
      </p:pic>
      <p:sp>
        <p:nvSpPr>
          <p:cNvPr id="9" name="Text Placeholder 8"/>
          <p:cNvSpPr>
            <a:spLocks noGrp="1"/>
          </p:cNvSpPr>
          <p:nvPr>
            <p:ph type="body" sz="quarter" idx="3"/>
          </p:nvPr>
        </p:nvSpPr>
        <p:spPr/>
        <p:txBody>
          <a:bodyPr>
            <a:normAutofit/>
          </a:bodyPr>
          <a:lstStyle/>
          <a:p>
            <a:pPr algn="ctr"/>
            <a:r>
              <a:rPr lang="en-US" sz="1800" b="1" dirty="0" smtClean="0"/>
              <a:t>Brisket Fajitas</a:t>
            </a:r>
            <a:endParaRPr lang="en-US" sz="1800" b="1" dirty="0"/>
          </a:p>
        </p:txBody>
      </p:sp>
      <p:pic>
        <p:nvPicPr>
          <p:cNvPr id="3" name="Content Placeholder 2"/>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246813" y="2667000"/>
            <a:ext cx="4416425" cy="326488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212" y="94868"/>
            <a:ext cx="2133266" cy="1256991"/>
          </a:xfrm>
          <a:prstGeom prst="rect">
            <a:avLst/>
          </a:prstGeom>
        </p:spPr>
      </p:pic>
    </p:spTree>
    <p:extLst>
      <p:ext uri="{BB962C8B-B14F-4D97-AF65-F5344CB8AC3E}">
        <p14:creationId xmlns:p14="http://schemas.microsoft.com/office/powerpoint/2010/main" val="47816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89723"/>
            <a:ext cx="9144000" cy="953277"/>
          </a:xfrm>
        </p:spPr>
        <p:txBody>
          <a:bodyPr>
            <a:normAutofit/>
          </a:bodyPr>
          <a:lstStyle/>
          <a:p>
            <a:pPr algn="ctr"/>
            <a:r>
              <a:rPr lang="en-US" sz="4800" b="1" dirty="0" smtClean="0"/>
              <a:t>CATERING</a:t>
            </a:r>
            <a:endParaRPr lang="en-US" sz="4800" b="1" dirty="0"/>
          </a:p>
        </p:txBody>
      </p:sp>
      <p:pic>
        <p:nvPicPr>
          <p:cNvPr id="3" name="Picture Placeholder 2"/>
          <p:cNvPicPr>
            <a:picLocks noGrp="1"/>
          </p:cNvPicPr>
          <p:nvPr>
            <p:ph type="pic" idx="1"/>
          </p:nvPr>
        </p:nvPicPr>
        <p:blipFill>
          <a:blip r:embed="rId2">
            <a:extLst>
              <a:ext uri="{28A0092B-C50C-407E-A947-70E740481C1C}">
                <a14:useLocalDpi xmlns:a14="http://schemas.microsoft.com/office/drawing/2010/main" val="0"/>
              </a:ext>
            </a:extLst>
          </a:blip>
          <a:stretch>
            <a:fillRect/>
          </a:stretch>
        </p:blipFill>
        <p:spPr>
          <a:xfrm>
            <a:off x="1674812" y="2057400"/>
            <a:ext cx="5867400" cy="3962400"/>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type="body" sz="half" idx="2"/>
          </p:nvPr>
        </p:nvSpPr>
        <p:spPr/>
        <p:txBody>
          <a:bodyPr>
            <a:normAutofit fontScale="92500" lnSpcReduction="10000"/>
          </a:bodyPr>
          <a:lstStyle/>
          <a:p>
            <a:r>
              <a:rPr lang="en-US" b="1" dirty="0" smtClean="0"/>
              <a:t>Your place or ours, we offer a full catering operation to help make your business a success!! Corporate parties, graduations, birthdays, we have what the consumer wants and demands in todays market!!!</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2" y="94868"/>
            <a:ext cx="2133266" cy="1256991"/>
          </a:xfrm>
          <a:prstGeom prst="rect">
            <a:avLst/>
          </a:prstGeom>
        </p:spPr>
      </p:pic>
    </p:spTree>
    <p:extLst>
      <p:ext uri="{BB962C8B-B14F-4D97-AF65-F5344CB8AC3E}">
        <p14:creationId xmlns:p14="http://schemas.microsoft.com/office/powerpoint/2010/main" val="32205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478" y="189723"/>
            <a:ext cx="8153734" cy="877077"/>
          </a:xfrm>
        </p:spPr>
        <p:txBody>
          <a:bodyPr>
            <a:normAutofit/>
          </a:bodyPr>
          <a:lstStyle/>
          <a:p>
            <a:pPr algn="r"/>
            <a:r>
              <a:rPr lang="en-US" sz="4000" b="1" dirty="0" smtClean="0"/>
              <a:t>ADDITIONAL REVENUE STREAMS</a:t>
            </a:r>
            <a:endParaRPr lang="en-US" sz="4000" b="1"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6612" y="2057400"/>
            <a:ext cx="5867400" cy="3886199"/>
          </a:xfrm>
          <a:prstGeom prst="rect">
            <a:avLst/>
          </a:prstGeom>
          <a:ln>
            <a:noFill/>
          </a:ln>
          <a:effectLst>
            <a:outerShdw blurRad="292100" dist="139700" dir="2700000" algn="tl" rotWithShape="0">
              <a:srgbClr val="333333">
                <a:alpha val="65000"/>
              </a:srgbClr>
            </a:outerShdw>
          </a:effectLst>
        </p:spPr>
      </p:pic>
      <p:sp>
        <p:nvSpPr>
          <p:cNvPr id="6" name="Text Placeholder 5"/>
          <p:cNvSpPr>
            <a:spLocks noGrp="1"/>
          </p:cNvSpPr>
          <p:nvPr>
            <p:ph type="body" sz="half" idx="2"/>
          </p:nvPr>
        </p:nvSpPr>
        <p:spPr/>
        <p:txBody>
          <a:bodyPr>
            <a:normAutofit lnSpcReduction="10000"/>
          </a:bodyPr>
          <a:lstStyle/>
          <a:p>
            <a:r>
              <a:rPr lang="en-US" b="1" dirty="0" smtClean="0"/>
              <a:t>Moosehead offers additional revenue streams by allowing our franchisees to serve whole Turkeys, Hams and Chicken for the holidays or special orders. Amazing catering potential!!!!</a:t>
            </a: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2" y="94868"/>
            <a:ext cx="2133266" cy="1256991"/>
          </a:xfrm>
          <a:prstGeom prst="rect">
            <a:avLst/>
          </a:prstGeom>
        </p:spPr>
      </p:pic>
    </p:spTree>
    <p:extLst>
      <p:ext uri="{BB962C8B-B14F-4D97-AF65-F5344CB8AC3E}">
        <p14:creationId xmlns:p14="http://schemas.microsoft.com/office/powerpoint/2010/main" val="57295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011" y="189723"/>
            <a:ext cx="8153401" cy="1144556"/>
          </a:xfrm>
        </p:spPr>
        <p:txBody>
          <a:bodyPr/>
          <a:lstStyle/>
          <a:p>
            <a:pPr algn="ctr"/>
            <a:r>
              <a:rPr lang="en-US" b="1" dirty="0" smtClean="0"/>
              <a:t>FRANCHISE OPTIONS</a:t>
            </a:r>
            <a:endParaRPr lang="en-US" b="1" dirty="0"/>
          </a:p>
        </p:txBody>
      </p:sp>
      <p:sp>
        <p:nvSpPr>
          <p:cNvPr id="3" name="Text Placeholder 2"/>
          <p:cNvSpPr>
            <a:spLocks noGrp="1"/>
          </p:cNvSpPr>
          <p:nvPr>
            <p:ph type="body" idx="1"/>
          </p:nvPr>
        </p:nvSpPr>
        <p:spPr/>
        <p:txBody>
          <a:bodyPr>
            <a:normAutofit/>
          </a:bodyPr>
          <a:lstStyle/>
          <a:p>
            <a:pPr algn="ctr"/>
            <a:r>
              <a:rPr lang="en-US" sz="2800" b="1" dirty="0" smtClean="0"/>
              <a:t>Full Bar</a:t>
            </a:r>
            <a:endParaRPr lang="en-US" sz="2800" b="1"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2413" y="2801541"/>
            <a:ext cx="4416425" cy="3312318"/>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type="body" sz="quarter" idx="3"/>
          </p:nvPr>
        </p:nvSpPr>
        <p:spPr/>
        <p:txBody>
          <a:bodyPr>
            <a:normAutofit/>
          </a:bodyPr>
          <a:lstStyle/>
          <a:p>
            <a:pPr algn="ctr"/>
            <a:r>
              <a:rPr lang="en-US" sz="2800" b="1" dirty="0" smtClean="0"/>
              <a:t>Self-Serv. Beer wall</a:t>
            </a:r>
            <a:endParaRPr lang="en-US" sz="2800" b="1"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46812" y="2801541"/>
            <a:ext cx="4416552" cy="331231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212" y="94868"/>
            <a:ext cx="2133266" cy="1256991"/>
          </a:xfrm>
          <a:prstGeom prst="rect">
            <a:avLst/>
          </a:prstGeom>
        </p:spPr>
      </p:pic>
    </p:spTree>
    <p:extLst>
      <p:ext uri="{BB962C8B-B14F-4D97-AF65-F5344CB8AC3E}">
        <p14:creationId xmlns:p14="http://schemas.microsoft.com/office/powerpoint/2010/main" val="426413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158</TotalTime>
  <Words>410</Words>
  <Application>Microsoft Office PowerPoint</Application>
  <PresentationFormat>Custom</PresentationFormat>
  <Paragraphs>59</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Times New Roman</vt:lpstr>
      <vt:lpstr>Earthtones 16x9</vt:lpstr>
      <vt:lpstr>PowerPoint Presentation</vt:lpstr>
      <vt:lpstr>ABOUT US</vt:lpstr>
      <vt:lpstr>AWARD WINNING BBQ</vt:lpstr>
      <vt:lpstr>AWARDS</vt:lpstr>
      <vt:lpstr>MENU ITEMS</vt:lpstr>
      <vt:lpstr>MENU ITEMS</vt:lpstr>
      <vt:lpstr>CATERING</vt:lpstr>
      <vt:lpstr>ADDITIONAL REVENUE STREAMS</vt:lpstr>
      <vt:lpstr>FRANCHISE OPTIONS</vt:lpstr>
      <vt:lpstr>ESTIMATED COST PER LOCATION</vt:lpstr>
      <vt:lpstr>FORECAST &amp; BUSINESS MODEL</vt:lpstr>
      <vt:lpstr>CONTACT US FOR MORE DETAILS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Hagg</dc:creator>
  <cp:lastModifiedBy>Scott Hagg</cp:lastModifiedBy>
  <cp:revision>18</cp:revision>
  <dcterms:created xsi:type="dcterms:W3CDTF">2018-11-27T04:54:02Z</dcterms:created>
  <dcterms:modified xsi:type="dcterms:W3CDTF">2018-11-29T21:22:05Z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